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0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Участники</c:v>
                </c:pt>
              </c:strCache>
            </c:strRef>
          </c:tx>
          <c:spPr>
            <a:solidFill>
              <a:srgbClr val="FF4E00"/>
            </a:solidFill>
            <a:ln>
              <a:noFill/>
            </a:ln>
          </c:spPr>
          <c:cat>
            <c:strRef>
              <c:f>Sheet1!$A$2:$A$14</c:f>
              <c:strCache>
                <c:ptCount val="13"/>
                <c:pt idx="0">
                  <c:v>09.25</c:v>
                </c:pt>
                <c:pt idx="1">
                  <c:v>10.25</c:v>
                </c:pt>
                <c:pt idx="2">
                  <c:v>11.25</c:v>
                </c:pt>
                <c:pt idx="3">
                  <c:v>12.25</c:v>
                </c:pt>
                <c:pt idx="4">
                  <c:v>01.26</c:v>
                </c:pt>
                <c:pt idx="5">
                  <c:v>02.26</c:v>
                </c:pt>
                <c:pt idx="6">
                  <c:v>03.26</c:v>
                </c:pt>
                <c:pt idx="7">
                  <c:v>04.26</c:v>
                </c:pt>
                <c:pt idx="8">
                  <c:v>05.26</c:v>
                </c:pt>
                <c:pt idx="9">
                  <c:v>06.26</c:v>
                </c:pt>
                <c:pt idx="10">
                  <c:v>07.26</c:v>
                </c:pt>
                <c:pt idx="11">
                  <c:v>08.26</c:v>
                </c:pt>
                <c:pt idx="12">
                  <c:v>09.26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73</c:v>
                </c:pt>
                <c:pt idx="1">
                  <c:v>26</c:v>
                </c:pt>
                <c:pt idx="2">
                  <c:v>15</c:v>
                </c:pt>
                <c:pt idx="3">
                  <c:v>216</c:v>
                </c:pt>
                <c:pt idx="4">
                  <c:v>84</c:v>
                </c:pt>
                <c:pt idx="5">
                  <c:v>61</c:v>
                </c:pt>
                <c:pt idx="6">
                  <c:v>39</c:v>
                </c:pt>
                <c:pt idx="7">
                  <c:v>60</c:v>
                </c:pt>
                <c:pt idx="8">
                  <c:v>28</c:v>
                </c:pt>
                <c:pt idx="9">
                  <c:v>85</c:v>
                </c:pt>
                <c:pt idx="10">
                  <c:v>87</c:v>
                </c:pt>
                <c:pt idx="11">
                  <c:v>155</c:v>
                </c:pt>
                <c:pt idx="12">
                  <c:v>51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Бренд / служебные авторы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</c:spPr>
          <c:cat>
            <c:strRef>
              <c:f>Sheet1!$A$2:$A$14</c:f>
              <c:strCache>
                <c:ptCount val="13"/>
                <c:pt idx="0">
                  <c:v>09.25</c:v>
                </c:pt>
                <c:pt idx="1">
                  <c:v>10.25</c:v>
                </c:pt>
                <c:pt idx="2">
                  <c:v>11.25</c:v>
                </c:pt>
                <c:pt idx="3">
                  <c:v>12.25</c:v>
                </c:pt>
                <c:pt idx="4">
                  <c:v>01.26</c:v>
                </c:pt>
                <c:pt idx="5">
                  <c:v>02.26</c:v>
                </c:pt>
                <c:pt idx="6">
                  <c:v>03.26</c:v>
                </c:pt>
                <c:pt idx="7">
                  <c:v>04.26</c:v>
                </c:pt>
                <c:pt idx="8">
                  <c:v>05.26</c:v>
                </c:pt>
                <c:pt idx="9">
                  <c:v>06.26</c:v>
                </c:pt>
                <c:pt idx="10">
                  <c:v>07.26</c:v>
                </c:pt>
                <c:pt idx="11">
                  <c:v>08.26</c:v>
                </c:pt>
                <c:pt idx="12">
                  <c:v>09.26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74</c:v>
                </c:pt>
                <c:pt idx="1">
                  <c:v>58</c:v>
                </c:pt>
                <c:pt idx="2">
                  <c:v>17</c:v>
                </c:pt>
                <c:pt idx="3">
                  <c:v>59</c:v>
                </c:pt>
                <c:pt idx="4">
                  <c:v>68</c:v>
                </c:pt>
                <c:pt idx="5">
                  <c:v>44</c:v>
                </c:pt>
                <c:pt idx="6">
                  <c:v>64</c:v>
                </c:pt>
                <c:pt idx="7">
                  <c:v>62</c:v>
                </c:pt>
                <c:pt idx="8">
                  <c:v>37</c:v>
                </c:pt>
                <c:pt idx="9">
                  <c:v>41</c:v>
                </c:pt>
                <c:pt idx="10">
                  <c:v>51</c:v>
                </c:pt>
                <c:pt idx="11">
                  <c:v>89</c:v>
                </c:pt>
                <c:pt idx="12">
                  <c:v>41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b"/>
      <c:txPr>
        <a:bodyPr/>
        <a:lstStyle/>
        <a:p>
          <a:pPr>
            <a:defRPr sz="1300"/>
          </a:pPr>
        </a:p>
      </c:txPr>
    </c:legend>
    <c:dispBlanksAs val="gap"/>
  </c:chart>
  <c:txPr>
    <a:bodyPr/>
    <a:lstStyle/>
    <a:p>
      <a:pPr>
        <a:defRPr sz="1500">
          <a:latin typeface="Rooftop Medium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Сообщения</c:v>
                </c:pt>
              </c:strCache>
            </c:strRef>
          </c:tx>
          <c:spPr>
            <a:solidFill>
              <a:srgbClr val="FF4E00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Доверие и репутация</c:v>
                </c:pt>
                <c:pt idx="1">
                  <c:v>Сервис, события, связь</c:v>
                </c:pt>
                <c:pt idx="2">
                  <c:v>Качество, вкус, удобство</c:v>
                </c:pt>
                <c:pt idx="3">
                  <c:v>Конкурсы и призы</c:v>
                </c:pt>
                <c:pt idx="4">
                  <c:v>Доставка и заказ</c:v>
                </c:pt>
                <c:pt idx="5">
                  <c:v>Возврат меню, выбор состава</c:v>
                </c:pt>
                <c:pt idx="6">
                  <c:v>Цена и условия акций</c:v>
                </c:pt>
                <c:pt idx="7">
                  <c:v>Коллаборации: наличие, обмен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</c:v>
                </c:pt>
                <c:pt idx="1">
                  <c:v>17</c:v>
                </c:pt>
                <c:pt idx="2">
                  <c:v>28</c:v>
                </c:pt>
                <c:pt idx="3">
                  <c:v>30</c:v>
                </c:pt>
                <c:pt idx="4">
                  <c:v>32</c:v>
                </c:pt>
                <c:pt idx="5">
                  <c:v>34</c:v>
                </c:pt>
                <c:pt idx="6">
                  <c:v>34</c:v>
                </c:pt>
                <c:pt idx="7">
                  <c:v>47</c:v>
                </c:pt>
              </c:numCache>
            </c:numRef>
          </c:val>
        </c:ser>
        <c:dLbls>
          <c:txPr>
            <a:bodyPr/>
            <a:lstStyle/>
            <a:p>
              <a:pPr>
                <a:defRPr sz="160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500">
          <a:latin typeface="Rooftop Medium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Анализ предоставленной переписки. Авторская концептуальная 3D-иллюстрация, не фото реального заказа. Официальные брендовые исходники описаны в brand-sources.md.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Три ситуации объединяют наблюдаемые барьеры. Это качественная рамка, а не измерение конверсии.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Основные брендовые имена: Додо Пицца Москва, Поддержка Додо Пиццы, Чат Додо Москва. Дополнительно: Ангелина Smm-агенство digitalА, Christina Klochkova, Додо Пицца Россия. Это классификация по роли сообщений, не проверка принадлежности аккаунтов. У одноимённых и удалённых аккаунтов могут сливаться разные люди.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Диаграмма описывает объём переписки, не охват и не удовлетворённость. Всплески не приписываются конкурсам причинно; приводятся наблюдаемые примеры контекста.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Набор отобран вручную для разбора явных потребностей, барьеров, предложений и контекста. Он не является случайной выборкой или исчерпывающей разметкой всех 802 текстовых сообщений. Категории взаимоисключающие для этого набора. Количество не равно количеству инцидентов: несколько реплик могут описывать один кейс.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Содержание жалоб не подтверждает актуальную зону или длительность простоя. Предложение — сделать статус прозрачным, а не обещать расширение зон.</a:t>
            </a:r>
          </a:p>
          <a:p/>
          <a:p>
            <a:r>
              <a:t>Источники: #1573, #1574, #2259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первом кейсе поддержка подтверждает порог 1400 рублей и ссылается на приложение. Во втором объясняет, что купон не работает в киоске, и переводит в бот после сообщения о незнании акции на кассе. Это условия на момент переписки, не актуальные коммерческие условия.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47 сообщений выбранного набора относятся к этой теме, но повторные сообщения активных коллекционеров повышают счётчик. Платёжеспособность и объём покупок не установлены. Не предлагается обещать выбор случайного мерча без изменения правил.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Это субъективные оценки участников; фото еды в экспорт не включены и не проверялись. Противоположные отзывы о соусе нельзя автоматически объяснять нестабильным производством. Требуется проверка рецептуры, партии, ресторана и предпочтений. Позитивные отзывы тоже присутствуют: #47, #388, #1826, #1833, #2488.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Заявленное намерение одного участника, не подтверждённый повторный заказ. Иллюстрация концептуальная.</a:t>
            </a:r>
          </a:p>
          <a:p/>
          <a:p>
            <a:r>
              <a:t>Источники: #1939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Переписка поддерживает гипотезу несогласованности поста, правил и настроек бота. Настройки бота не проверены; техническая причина и полное устранение сбоя не установлены. Обвинение участника в накрутке ботов не принимается как факт.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Число получено по указанному аккаунту, а не по всей службе. В нём есть поиск акций и информационные переводы, не только жалобы. Диалоги в боте не экспортированы. В #2378 организатор признаёт ошибку с ником и обещает приз; факт вручения не подтверждён.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Анализируем высказывания о кризисе, не подтверждаем утверждения о людях или событиях. Во фрагменте нет видимого содержательного ответа бренда на эти обвинения; не делаем вывод, что ответа не было на других площадках. Изолируем эпизод от продуктовых жалоб.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Это пересекающиеся клиентские сценарии, а не присвоение участникам постоянных психологических характеристик. Один человек может входить в несколько сценариев.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План предлагается на основании кейсов. Исправление доставки как операционной системы может быть сложным; немедленное действие — диагностика и прозрачный статус, а не обещание быстро расширить зоны.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Количество проверяемых кейсов и сроки — предлагаемые параметры пилота, не измеренные показатели и не действующие обязательства команды.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 считать клик, ответ, перевод в бот или обещание приза завершением. Для причинного эффекта пилотов по возможности использовать сопоставимую контрольную группу. Здесь метрики определены, но значения не выдуманы.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План является предложением аналитика. Цифры и доказательства сохранены из аудита. Не является утверждённым материалом компании Додо.</a:t>
            </a:r>
          </a:p>
          <a:p/>
          <a:p>
            <a:r>
              <a:t>Источники: </a:t>
            </a:r>
          </a:p>
          <a:p>
            <a:r>
              <a:t>Исходный архив: ChatExport_2026-09-25 (4).zip. Ссылки и тексты: Реестр_сигналов.csv и Доказательства.html.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6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4E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FFFFFF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FFFFFF"/>
                </a:solidFill>
                <a:latin typeface="Rooftop Extrabold"/>
              </a:defRPr>
            </a:pPr>
          </a:p>
        </p:txBody>
      </p:sp>
      <p:sp>
        <p:nvSpPr>
          <p:cNvPr id="4" name="TextBox 3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FFFFFF"/>
                </a:solidFill>
                <a:latin typeface="Rooftop Medium"/>
              </a:defRPr>
            </a:pPr>
            <a:r>
              <a:rPr/>
              <a:t>Архив 01.09.2025–25.09.2026 · 1 685 сообщений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FFFFFF"/>
                </a:solidFill>
                <a:latin typeface="Rooftop Medium"/>
              </a:defRPr>
            </a:pPr>
            <a:r>
              <a:rPr/>
              <a:t>01</a:t>
            </a:r>
          </a:p>
        </p:txBody>
      </p:sp>
      <p:sp>
        <p:nvSpPr>
          <p:cNvPr id="6" name="Rectangle 5"/>
          <p:cNvSpPr/>
          <p:nvPr/>
        </p:nvSpPr>
        <p:spPr>
          <a:xfrm>
            <a:off x="7360920" y="0"/>
            <a:ext cx="726948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594360" y="1508760"/>
            <a:ext cx="640080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5100" b="0">
                <a:solidFill>
                  <a:srgbClr val="FFFFFF"/>
                </a:solidFill>
                <a:latin typeface="Rooftop Extrabold"/>
              </a:defRPr>
            </a:pPr>
            <a:r>
              <a:rPr/>
              <a:t>Додо Москва:</a:t>
            </a:r>
          </a:p>
          <a:p>
            <a:pPr>
              <a:spcAft>
                <a:spcPts val="700"/>
              </a:spcAft>
              <a:defRPr sz="5100" b="0">
                <a:solidFill>
                  <a:srgbClr val="FFFFFF"/>
                </a:solidFill>
                <a:latin typeface="Rooftop Extrabold"/>
              </a:defRPr>
            </a:pPr>
            <a:r>
              <a:rPr/>
              <a:t>что говорят</a:t>
            </a:r>
          </a:p>
          <a:p>
            <a:pPr>
              <a:spcAft>
                <a:spcPts val="700"/>
              </a:spcAft>
              <a:defRPr sz="5100" b="0">
                <a:solidFill>
                  <a:srgbClr val="FFFFFF"/>
                </a:solidFill>
                <a:latin typeface="Rooftop Extrabold"/>
              </a:defRPr>
            </a:pPr>
            <a:r>
              <a:rPr/>
              <a:t>клиенты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800600"/>
            <a:ext cx="630936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000" b="0">
                <a:solidFill>
                  <a:srgbClr val="FFFFFF"/>
                </a:solidFill>
                <a:latin typeface="Rooftop Medium"/>
              </a:defRPr>
            </a:pPr>
            <a:r>
              <a:rPr/>
              <a:t>Боли, потребности</a:t>
            </a:r>
          </a:p>
          <a:p>
            <a:pPr>
              <a:spcAft>
                <a:spcPts val="700"/>
              </a:spcAft>
              <a:defRPr sz="3000" b="0">
                <a:solidFill>
                  <a:srgbClr val="FFFFFF"/>
                </a:solidFill>
                <a:latin typeface="Rooftop Medium"/>
              </a:defRPr>
            </a:pPr>
            <a:r>
              <a:rPr/>
              <a:t>и точки улучшения</a:t>
            </a:r>
          </a:p>
        </p:txBody>
      </p:sp>
      <p:pic>
        <p:nvPicPr>
          <p:cNvPr id="9" name="Picture 8" descr="delivery-ch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828800"/>
            <a:ext cx="7132320" cy="4754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8120" y="7223760"/>
            <a:ext cx="5943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АНАЛИЗ ЧАТА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Интерес есть. На пути к покупке — три препятствия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Вопросы участников показывают, где клиенту приходится добиваться ясности.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Кейсы: #1573, #1276, #2239, #2480, #2652–2655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02</a:t>
            </a:r>
          </a:p>
        </p:txBody>
      </p:sp>
      <p:pic>
        <p:nvPicPr>
          <p:cNvPr id="7" name="Picture 6" descr="delivery-ch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834640"/>
            <a:ext cx="4251960" cy="2834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" y="5806440"/>
            <a:ext cx="4114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Можно ли заказать?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92240"/>
            <a:ext cx="4114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666666"/>
                </a:solidFill>
                <a:latin typeface="Rooftop Medium"/>
              </a:defRPr>
            </a:pPr>
            <a:r>
              <a:rPr/>
              <a:t>Адрес, ночной график, наличие мерча.</a:t>
            </a:r>
          </a:p>
        </p:txBody>
      </p:sp>
      <p:pic>
        <p:nvPicPr>
          <p:cNvPr id="10" name="Picture 9" descr="clear-off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834640"/>
            <a:ext cx="4251960" cy="28346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0" y="5806440"/>
            <a:ext cx="4114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Какие условия?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6492240"/>
            <a:ext cx="4114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666666"/>
                </a:solidFill>
                <a:latin typeface="Rooftop Medium"/>
              </a:defRPr>
            </a:pPr>
            <a:r>
              <a:rPr/>
              <a:t>Порог скидки, канал покупки, подписки.</a:t>
            </a:r>
          </a:p>
        </p:txBody>
      </p:sp>
      <p:pic>
        <p:nvPicPr>
          <p:cNvPr id="13" name="Picture 12" descr="customer-ca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2834640"/>
            <a:ext cx="4251960" cy="2834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418320" y="5806440"/>
            <a:ext cx="41148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000000"/>
                </a:solidFill>
                <a:latin typeface="Rooftop Extrabold"/>
              </a:defRPr>
            </a:pPr>
            <a:r>
              <a:rPr/>
              <a:t>Что я получу?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18320" y="6492240"/>
            <a:ext cx="4114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666666"/>
                </a:solidFill>
                <a:latin typeface="Rooftop Medium"/>
              </a:defRPr>
            </a:pPr>
            <a:r>
              <a:rPr/>
              <a:t>Ожидаемый вкус и понятное решение.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В анализе отделены голоса бренда и участников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Считаем сообщения, а не покупателей. Имена в HTML не заменяют уникальные Telegram ID.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Все 1 685 обычных сообщений; 401 служебная запись исключена из этого числа.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705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Сообщений от брендовых и служебных авторов*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980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348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Сообщений остальных авторов, включая конкурсные ответы и спам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802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Текстовых сообщения остальных авторов; 469 разных отображаемых имён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510528"/>
            <a:ext cx="13258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666666"/>
                </a:solidFill>
                <a:latin typeface="Rooftop Medium"/>
              </a:defRPr>
            </a:pPr>
            <a:r>
              <a:rPr/>
              <a:t>* 3 основных брендовых автора + 5 сообщений организаторов/другого аккаунта Додо.</a:t>
            </a:r>
          </a:p>
          <a:p>
            <a:pPr>
              <a:spcAft>
                <a:spcPts val="700"/>
              </a:spcAft>
              <a:defRPr sz="1700" b="0">
                <a:solidFill>
                  <a:srgbClr val="666666"/>
                </a:solidFill>
                <a:latin typeface="Rooftop Medium"/>
              </a:defRPr>
            </a:pPr>
            <a:r>
              <a:rPr/>
              <a:t>365 сообщений без текста: медиа не использованы для выводов о содержании.</a:t>
            </a:r>
          </a:p>
        </p:txBody>
      </p:sp>
      <p:pic>
        <p:nvPicPr>
          <p:cNvPr id="14" name="Picture 1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Пики активности нельзя читать как рост боли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Месячное число сообщений: декабрь и август содержат заметные конкурсные обсуждения.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Единица: сообщение. Все 1 685; сентябрь 2026 — только по 25.09. Конкурсные примеры #450–718, #2630–2654.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04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94360" y="2788920"/>
          <a:ext cx="13258800" cy="4434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В реестре — 234 сообщения о потребностях и трении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Ручной доказательный набор. Число сообщений внутри набора, не доля клиентов и не рейтинг распространённости.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Все строки и правила отбора доступны в Реестр_сигналов.csv. Повторные реплики сохранены; претензии и пожелания разделены в отчёте.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05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02920" y="2788920"/>
          <a:ext cx="13258800" cy="4434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Привычный адрес может стать недоступным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Клиенту нужен понятный статус до выбора еды.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#320–323, #923–924, #1354–1359, #1573–1574, #2259–2260, #2580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971800"/>
            <a:ext cx="681228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700" b="0">
                <a:solidFill>
                  <a:srgbClr val="000000"/>
                </a:solidFill>
                <a:latin typeface="Rooftop Medium"/>
              </a:defRPr>
            </a:pPr>
            <a:r>
              <a:rPr/>
              <a:t>«Две недели назад заказывал, всё было хорошо, и сейчас снова не привозите.»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873752"/>
            <a:ext cx="68122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Chris Pichugin · 11.05.2026 · #1573</a:t>
            </a:r>
          </a:p>
        </p:txBody>
      </p:sp>
      <p:pic>
        <p:nvPicPr>
          <p:cNvPr id="9" name="Picture 8" descr="delivery-ch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743200"/>
            <a:ext cx="5120640" cy="34137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" y="5806440"/>
            <a:ext cx="4572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FF4E00"/>
                </a:solidFill>
                <a:latin typeface="Rooftop Extrabold"/>
              </a:defRPr>
            </a:pPr>
            <a:r>
              <a:rPr/>
              <a:t>Что проверить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446520"/>
            <a:ext cx="126187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000000"/>
                </a:solidFill>
                <a:latin typeface="Rooftop Medium"/>
              </a:defRPr>
            </a:pPr>
            <a:r>
              <a:rPr/>
              <a:t>Статус адреса, причину ограничения и время следующего обновления.</a:t>
            </a: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Скидку ищут, но не всегда понимают её условия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Потребность: увидеть итоговую выгоду и ограничения в одном месте.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Цена и ценность: #51, #879; условия: #1276–1277, #2237–2240; поиск промокода: #1730–1732, #2425–2429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63240"/>
            <a:ext cx="640080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000" b="0">
                <a:solidFill>
                  <a:srgbClr val="000000"/>
                </a:solidFill>
                <a:latin typeface="Rooftop Medium"/>
              </a:defRPr>
            </a:pPr>
            <a:r>
              <a:rPr/>
              <a:t>«А чего не пишите, что промокод действует на заказ от 1400 руб.?»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782312"/>
            <a:ext cx="64008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Диана 🌺 · 06.03.2026 · #1276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35240" y="3063240"/>
            <a:ext cx="621792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000" b="0">
                <a:solidFill>
                  <a:srgbClr val="000000"/>
                </a:solidFill>
                <a:latin typeface="Rooftop Medium"/>
              </a:defRPr>
            </a:pPr>
            <a:r>
              <a:rPr/>
              <a:t>«Но я спросила на кассе, мне сказали они не знают о такой акции»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240" y="5148072"/>
            <a:ext cx="6217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Katya · 20.07.2026 · #2239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309360"/>
            <a:ext cx="1325880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Перед запуском: сумма заказа · города · каналы покупки · совместимость с комбо · срок действия.</a:t>
            </a: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Коллекционеру нужен конкретный мерч рядом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Потребность: наличие по точкам, понятная случайная выдача и удобный обмен дублей.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#2025, #2050, #2104, #2109, #2126–2130, #2221–2230, #2298, #2736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63240"/>
            <a:ext cx="768096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800" b="0">
                <a:solidFill>
                  <a:srgbClr val="000000"/>
                </a:solidFill>
                <a:latin typeface="Rooftop Medium"/>
              </a:defRPr>
            </a:pPr>
            <a:r>
              <a:rPr/>
              <a:t>«Да я уже дважды на другой конец Москвы еду. Прикол в том, что хотелось бы на районе пиццу получить, а не в путешествие отправляться.»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5330952"/>
            <a:ext cx="7680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Вероника Мурашова · 09.07.2026 · #2126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3063240"/>
            <a:ext cx="457200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FF4E00"/>
                </a:solidFill>
                <a:latin typeface="Rooftop Extrabold"/>
              </a:defRPr>
            </a:pPr>
            <a:r>
              <a:rPr/>
              <a:t>Спрос уже проявлен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0" y="3931920"/>
            <a:ext cx="457200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Medium"/>
              </a:defRPr>
            </a:pPr>
            <a:r>
              <a:rPr/>
              <a:t>Люди ищут, ездят, меняют.</a:t>
            </a:r>
          </a:p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Medium"/>
              </a:defRPr>
            </a:pPr>
            <a:r>
              <a:rPr/>
              <a:t>Проверить: остатки по точкам, время обновления и отдельную ветку обмена.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В новинках оценивают вкус, начинку и удобство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Потребность: получить обещанный продукт и понимать, что именно изменилось.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#46, #66; август: #2469–2481; сентябрь: #2745–2758, #2775–2776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Начинка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«И два куска курицы на всю пиццу»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#2469 · 11.08.2026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Вкус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348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«Соус практически не чувствовался»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#2476 · 11.08.2026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Удобство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«Чипсы не удобно есть вместе с пиццей, они просто валятся»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#2746 · 14.09.2026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Любимый вкус может вернуть клиента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В переписке есть прямая связь между наличием блюда и готовностью снова прийти.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#1939; похожие запросы: #1165, #1420, #2007, #2207, #2210, #2588–2596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880360"/>
            <a:ext cx="694944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900" b="0">
                <a:solidFill>
                  <a:srgbClr val="000000"/>
                </a:solidFill>
                <a:latin typeface="Rooftop Medium"/>
              </a:defRPr>
            </a:pPr>
            <a:r>
              <a:rPr/>
              <a:t>«Я перестала ходить в додо,как только убрали острый додстер,теперь же,я буду опять частым посетителем»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5605272"/>
            <a:ext cx="69494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Евангелина · 20.06.2026 · #1939</a:t>
            </a:r>
          </a:p>
        </p:txBody>
      </p:sp>
      <p:pic>
        <p:nvPicPr>
          <p:cNvPr id="9" name="Picture 8" descr="customer-c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3017520"/>
            <a:ext cx="4754880" cy="31699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" y="6400800"/>
            <a:ext cx="3931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4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Гипотеза для пилота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6400800"/>
            <a:ext cx="8686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400" b="0">
                <a:solidFill>
                  <a:srgbClr val="000000"/>
                </a:solidFill>
                <a:latin typeface="Rooftop Medium"/>
              </a:defRPr>
            </a:pPr>
            <a:r>
              <a:rPr/>
              <a:t>Ожидание блюда → уведомление → фактический заказ</a:t>
            </a: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В конкурсе обнаружено расхождение условий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31 августа: проблему участия часть людей решила через подписку на канал Санкт-Петербурга.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#2630–2649 → #2652–2654. Видимый пост #2655: «Подписаться на наш канал».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Обещание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Подписаться на наш канал.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Нажать «Участвую».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Пост #2655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Наблюдаемое трение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348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Кнопка не работает.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Повторный вход не помогает.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#2633, #2644, #2649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Обходной путь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Подписка на Додо СПб.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Два подробных сообщения и одно подтверждение.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#2652–2654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Ответ поддержки ещё не означает решение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30 из 181 текстового сообщения аккаунта поддержки содержат направление в бот или личную переписку.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Поиск явных указаний @dodorus, «личные сообщения», «личку». Это доля ответов, не доля закрытых обращений.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08960"/>
            <a:ext cx="530352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7500" b="0">
                <a:solidFill>
                  <a:srgbClr val="FF4E00"/>
                </a:solidFill>
                <a:latin typeface="Rooftop Extrabold"/>
              </a:defRPr>
            </a:pPr>
            <a:r>
              <a:rPr/>
              <a:t>16,6%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54864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Medium"/>
              </a:defRPr>
            </a:pPr>
            <a:r>
              <a:rPr/>
              <a:t>маршрутизация / упоминание</a:t>
            </a:r>
          </a:p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Medium"/>
              </a:defRPr>
            </a:pPr>
            <a:r>
              <a:rPr/>
              <a:t>личной переписки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306324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Что хорошо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3703320"/>
            <a:ext cx="612648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Medium"/>
              </a:defRPr>
            </a:pPr>
            <a:r>
              <a:rPr/>
              <a:t>Есть уточнения, объяснения и признание ошибок: #2378.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521208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FF4E00"/>
                </a:solidFill>
                <a:latin typeface="Rooftop Extrabold"/>
              </a:defRPr>
            </a:pPr>
            <a:r>
              <a:rPr/>
              <a:t>Чего не видно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5852160"/>
            <a:ext cx="61264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000000"/>
                </a:solidFill>
                <a:latin typeface="Rooftop Medium"/>
              </a:defRPr>
            </a:pPr>
            <a:r>
              <a:rPr/>
              <a:t>Финал большинства перенесённых кейсов. Нужен номер обращения и контроль результата.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Репутационный эпизод нужно разбирать отдельно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23–24 февраля встречаются заявления о бойкоте, удалении приложения и недоверии.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#1245–1261; 12 текстовых сообщений в отдельной категории доказательного набора.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291840"/>
            <a:ext cx="1271016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600" b="0">
                <a:solidFill>
                  <a:srgbClr val="000000"/>
                </a:solidFill>
                <a:latin typeface="Rooftop Medium"/>
              </a:defRPr>
            </a:pPr>
            <a:r>
              <a:rPr/>
              <a:t>«Нет, не заказали, и теперь точно не будем»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919472"/>
            <a:ext cx="12710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Татьяна · 24.02.2026 · #1260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486400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FF4E00"/>
                </a:solidFill>
                <a:latin typeface="Rooftop Extrabold"/>
              </a:defRPr>
            </a:pPr>
            <a:r>
              <a:rPr/>
              <a:t>Это свидетельство реакции в чате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0" y="5120640"/>
            <a:ext cx="5852160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400" b="0">
                <a:solidFill>
                  <a:srgbClr val="000000"/>
                </a:solidFill>
                <a:latin typeface="Rooftop Medium"/>
              </a:defRPr>
            </a:pPr>
            <a:r>
              <a:rPr/>
              <a:t>Сами обвинения не проверены.</a:t>
            </a:r>
          </a:p>
          <a:p>
            <a:pPr>
              <a:spcAft>
                <a:spcPts val="700"/>
              </a:spcAft>
              <a:defRPr sz="2400" b="0">
                <a:solidFill>
                  <a:srgbClr val="000000"/>
                </a:solidFill>
                <a:latin typeface="Rooftop Medium"/>
              </a:defRPr>
            </a:pPr>
            <a:r>
              <a:rPr/>
              <a:t>Масштаб оттока и продажи неизвестны.</a:t>
            </a:r>
          </a:p>
          <a:p>
            <a:pPr>
              <a:spcAft>
                <a:spcPts val="700"/>
              </a:spcAft>
              <a:defRPr sz="2400" b="0">
                <a:solidFill>
                  <a:srgbClr val="000000"/>
                </a:solidFill>
                <a:latin typeface="Rooftop Medium"/>
              </a:defRPr>
            </a:pPr>
            <a:r>
              <a:rPr/>
              <a:t>Нужны отдельный ответ и журнал обещанных действий.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Пять сценариев требуют разных ответов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Сегменты по ситуации и поведению в переписке. Размер, доход и демография не оценивались.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Примеры: #1573, #2307–2312, #2126, #1939, #1696, #2078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862072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2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Привычный заказчик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1960" y="2862072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000000"/>
                </a:solidFill>
                <a:latin typeface="Rooftop Medium"/>
              </a:defRPr>
            </a:pPr>
            <a:r>
              <a:rPr/>
              <a:t>Доступность адреса и понятный срок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20" y="2862072"/>
            <a:ext cx="34747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666666"/>
                </a:solidFill>
                <a:latin typeface="Rooftop Medium"/>
              </a:defRPr>
            </a:pPr>
            <a:r>
              <a:rPr/>
              <a:t>Статус доставки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66744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2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Ищущий выгоду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3666744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000000"/>
                </a:solidFill>
                <a:latin typeface="Rooftop Medium"/>
              </a:defRPr>
            </a:pPr>
            <a:r>
              <a:rPr/>
              <a:t>Понятная цена и рабочая акция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20" y="3666744"/>
            <a:ext cx="34747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666666"/>
                </a:solidFill>
                <a:latin typeface="Rooftop Medium"/>
              </a:defRPr>
            </a:pPr>
            <a:r>
              <a:rPr/>
              <a:t>Подбор предложения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471416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2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Коллекционер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4471416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000000"/>
                </a:solidFill>
                <a:latin typeface="Rooftop Medium"/>
              </a:defRPr>
            </a:pPr>
            <a:r>
              <a:rPr/>
              <a:t>Нужный мерч без поездок вслепую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20" y="4471416"/>
            <a:ext cx="34747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666666"/>
                </a:solidFill>
                <a:latin typeface="Rooftop Medium"/>
              </a:defRPr>
            </a:pPr>
            <a:r>
              <a:rPr/>
              <a:t>Остатки и обмен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276088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2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Привязанный к вкусу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60" y="5276088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000000"/>
                </a:solidFill>
                <a:latin typeface="Rooftop Medium"/>
              </a:defRPr>
            </a:pPr>
            <a:r>
              <a:rPr/>
              <a:t>Любимое блюдо или близкая замена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32720" y="5276088"/>
            <a:ext cx="34747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666666"/>
                </a:solidFill>
                <a:latin typeface="Rooftop Medium"/>
              </a:defRPr>
            </a:pPr>
            <a:r>
              <a:rPr/>
              <a:t>Ожидание возвращения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080760"/>
            <a:ext cx="36576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2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Организатор досуга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1960" y="6080760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000000"/>
                </a:solidFill>
                <a:latin typeface="Rooftop Medium"/>
              </a:defRPr>
            </a:pPr>
            <a:r>
              <a:rPr/>
              <a:t>Ранняя информация и подтверждение записи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32720" y="6080760"/>
            <a:ext cx="34747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100" b="0">
                <a:solidFill>
                  <a:srgbClr val="666666"/>
                </a:solidFill>
                <a:latin typeface="Rooftop Medium"/>
              </a:defRPr>
            </a:pPr>
            <a:r>
              <a:rPr/>
              <a:t>Календарь и обратный звонок</a:t>
            </a:r>
          </a:p>
        </p:txBody>
      </p:sp>
      <p:pic>
        <p:nvPicPr>
          <p:cNvPr id="22" name="Picture 21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Сначала исправить условия и путь к решению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Приоритеты ниже — оценка аналитика по близости к покупке, тяжести последствий и трудоёмкости.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Не расчёт ROI. Потерянная выручка по архиву не измеряется.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P1 · сразу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Единые условия акции.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Проверка конкурса новым аккаунтом.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Номер обращения и дата ответа.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P1 · диагностика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348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Причины недоступности адресов.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Проверка жалоб на начинку.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Разбор незнания акций на кассе.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P2 · пилоты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Остатки мерча и обмен.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Ожидание любимых блюд.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Анонсы событий заранее.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За 30 дней можно проверить три улучшения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Предлагаемый план. Сроки и ответственные роли требуют внутреннего назначения.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Критерии приёмки — проверяемые действия; коммерческий эффект пока не известен.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Дни 1–7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SMM + CRM + поддержка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Проверить 3 акции на пути от поста до покупки.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Устранить расхождения.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Завести журнал обращений.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Дни 8–14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348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Операции + продукт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Разобрать 5 адресных кейсов.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Проверить 3 жалобы на продукт.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Запустить статус по каждому кейсу.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Дни 15–30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Маркетинг + аналитик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Пилот наличия мерча.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Список ожидания 1 блюда.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Сравнить результат с исходным уровнем.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66666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000000"/>
                </a:solidFill>
                <a:latin typeface="Rooftop Extrabold"/>
              </a:defRPr>
            </a:pPr>
            <a:r>
              <a:rPr/>
              <a:t>Измерять стоит результат, а не число ответов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029968"/>
            <a:ext cx="13350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666666"/>
                </a:solidFill>
                <a:latin typeface="Rooftop Medium"/>
              </a:defRPr>
            </a:pPr>
            <a:r>
              <a:rPr/>
              <a:t>Архив не содержит заказов, выручки, SLA и полной истории личных обращений.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666666"/>
                </a:solidFill>
                <a:latin typeface="Rooftop Medium"/>
              </a:defRPr>
            </a:pPr>
            <a:r>
              <a:rPr/>
              <a:t>Сначала зафиксировать базовый уровень. Цели назначить после проверки доступных данных.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rPr/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Понятные условия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Успешное применение акции / попытки применения.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Источник: события приложения и кассы.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Решённые обращения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348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Кейсы с подтверждённым результатом / все кейсы.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Источник: журнал поддержки.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3017520"/>
            <a:ext cx="397763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600" b="0">
                <a:solidFill>
                  <a:srgbClr val="FF4E00"/>
                </a:solidFill>
                <a:latin typeface="Rooftop Extrabold"/>
              </a:defRPr>
            </a:pPr>
            <a:r>
              <a:rPr/>
              <a:t>Возвращение к покупке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4023360"/>
            <a:ext cx="3977639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Заказы после уведомления / доставленные уведомления.</a:t>
            </a: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</a:p>
          <a:p>
            <a:pPr>
              <a:spcAft>
                <a:spcPts val="700"/>
              </a:spcAft>
              <a:defRPr sz="2300" b="0">
                <a:solidFill>
                  <a:srgbClr val="000000"/>
                </a:solidFill>
                <a:latin typeface="Rooftop Medium"/>
              </a:defRPr>
            </a:pPr>
            <a:r>
              <a:rPr/>
              <a:t>Источник: согласованная CRM-аналитика.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4E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FFFFFF"/>
                </a:solidFill>
                <a:latin typeface="Rooftop Extrabold"/>
              </a:defRPr>
            </a:pPr>
            <a:r>
              <a:rPr/>
              <a:t>КЛИЕНТСКИЙ АУДИТ / МОСКВА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34416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3500" b="0">
                <a:solidFill>
                  <a:srgbClr val="FFFFFF"/>
                </a:solidFill>
                <a:latin typeface="Rooftop Extrabold"/>
              </a:defRPr>
            </a:pPr>
          </a:p>
        </p:txBody>
      </p:sp>
      <p:sp>
        <p:nvSpPr>
          <p:cNvPr id="4" name="TextBox 3"/>
          <p:cNvSpPr txBox="1"/>
          <p:nvPr/>
        </p:nvSpPr>
        <p:spPr>
          <a:xfrm>
            <a:off x="594360" y="7653527"/>
            <a:ext cx="126187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100" b="0">
                <a:solidFill>
                  <a:srgbClr val="FFFFFF"/>
                </a:solidFill>
                <a:latin typeface="Rooftop Medium"/>
              </a:defRPr>
            </a:pPr>
            <a:r>
              <a:rPr/>
              <a:t>Приложения: подробный отчёт, реестр 234 сообщений и исходные цитаты.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FFFFFF"/>
                </a:solidFill>
                <a:latin typeface="Rooftop Medium"/>
              </a:defRPr>
            </a:pPr>
            <a:r>
              <a:rPr/>
              <a:t>18</a:t>
            </a:r>
          </a:p>
        </p:txBody>
      </p:sp>
      <p:sp>
        <p:nvSpPr>
          <p:cNvPr id="6" name="Rectangle 5"/>
          <p:cNvSpPr/>
          <p:nvPr/>
        </p:nvSpPr>
        <p:spPr>
          <a:xfrm>
            <a:off x="7589520" y="0"/>
            <a:ext cx="704088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594360" y="1508760"/>
            <a:ext cx="6720840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4800" b="0">
                <a:solidFill>
                  <a:srgbClr val="FFFFFF"/>
                </a:solidFill>
                <a:latin typeface="Rooftop Extrabold"/>
              </a:defRPr>
            </a:pPr>
            <a:r>
              <a:rPr/>
              <a:t>Слушать.</a:t>
            </a:r>
          </a:p>
          <a:p>
            <a:pPr>
              <a:spcAft>
                <a:spcPts val="700"/>
              </a:spcAft>
              <a:defRPr sz="4800" b="0">
                <a:solidFill>
                  <a:srgbClr val="FFFFFF"/>
                </a:solidFill>
                <a:latin typeface="Rooftop Extrabold"/>
              </a:defRPr>
            </a:pPr>
            <a:r>
              <a:rPr/>
              <a:t>Уточнять.</a:t>
            </a:r>
          </a:p>
          <a:p>
            <a:pPr>
              <a:spcAft>
                <a:spcPts val="700"/>
              </a:spcAft>
              <a:defRPr sz="4800" b="0">
                <a:solidFill>
                  <a:srgbClr val="FFFFFF"/>
                </a:solidFill>
                <a:latin typeface="Rooftop Extrabold"/>
              </a:defRPr>
            </a:pPr>
            <a:r>
              <a:rPr/>
              <a:t>Доводить</a:t>
            </a:r>
          </a:p>
          <a:p>
            <a:pPr>
              <a:spcAft>
                <a:spcPts val="700"/>
              </a:spcAft>
              <a:defRPr sz="4800" b="0">
                <a:solidFill>
                  <a:srgbClr val="FFFFFF"/>
                </a:solidFill>
                <a:latin typeface="Rooftop Extrabold"/>
              </a:defRPr>
            </a:pPr>
            <a:r>
              <a:rPr/>
              <a:t>до результата.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6400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FFFFFF"/>
                </a:solidFill>
                <a:latin typeface="Rooftop Medium"/>
              </a:defRPr>
            </a:pPr>
            <a:r>
              <a:rPr/>
              <a:t>Понятная акция. Доступный заказ.</a:t>
            </a:r>
          </a:p>
          <a:p>
            <a:pPr>
              <a:spcAft>
                <a:spcPts val="700"/>
              </a:spcAft>
              <a:defRPr sz="2300" b="0">
                <a:solidFill>
                  <a:srgbClr val="FFFFFF"/>
                </a:solidFill>
                <a:latin typeface="Rooftop Medium"/>
              </a:defRPr>
            </a:pPr>
            <a:r>
              <a:rPr/>
              <a:t>Ожидаемый продукт. Решённый вопрос.</a:t>
            </a:r>
          </a:p>
        </p:txBody>
      </p:sp>
      <p:pic>
        <p:nvPicPr>
          <p:cNvPr id="9" name="Picture 8" descr="customer-c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828800"/>
            <a:ext cx="6400800" cy="426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46720" y="6400800"/>
            <a:ext cx="58978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2200" b="0">
                <a:solidFill>
                  <a:srgbClr val="000000"/>
                </a:solidFill>
                <a:latin typeface="Rooftop Extrabold"/>
              </a:defRPr>
            </a:pPr>
            <a:r>
              <a:rPr/>
              <a:t>СЛЕДУЮЩИЙ ШАГ: ТРИ ПИЛОТА НА 30 ДНЕЙ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320" y="256032"/>
            <a:ext cx="2331720" cy="4333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395960" y="7607808"/>
            <a:ext cx="640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66666"/>
                </a:solidFill>
                <a:latin typeface="Rooftop Medium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